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7562850" cx="10696575"/>
  <p:notesSz cx="7562850" cy="106965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jQnKfEWHyFCaDuT87H6q+fdGLa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9EDCAF-A6EA-41B2-9DB5-FFF02CF23376}">
  <a:tblStyle styleId="{7F9EDCAF-A6EA-41B2-9DB5-FFF02CF2337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9F81C565-6869-4443-BD94-7CBB95C9036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283075" y="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6000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7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9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3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5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5:notes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e1682d949_0_0:notes"/>
          <p:cNvSpPr/>
          <p:nvPr>
            <p:ph idx="2" type="sldImg"/>
          </p:nvPr>
        </p:nvSpPr>
        <p:spPr>
          <a:xfrm>
            <a:off x="944563" y="801688"/>
            <a:ext cx="5673600" cy="401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5e1682d949_0_0:notes"/>
          <p:cNvSpPr txBox="1"/>
          <p:nvPr>
            <p:ph idx="1" type="body"/>
          </p:nvPr>
        </p:nvSpPr>
        <p:spPr>
          <a:xfrm>
            <a:off x="755650" y="5081588"/>
            <a:ext cx="6051600" cy="4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5e1682d949_0_0:notes"/>
          <p:cNvSpPr txBox="1"/>
          <p:nvPr>
            <p:ph idx="12" type="sldNum"/>
          </p:nvPr>
        </p:nvSpPr>
        <p:spPr>
          <a:xfrm>
            <a:off x="4283075" y="10160000"/>
            <a:ext cx="3278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6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7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8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0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0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1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2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oon6114@naver.com" TargetMode="External"/><Relationship Id="rId4" Type="http://schemas.openxmlformats.org/officeDocument/2006/relationships/hyperlink" Target="mailto:kacl2035@gmail.com" TargetMode="External"/><Relationship Id="rId5" Type="http://schemas.openxmlformats.org/officeDocument/2006/relationships/hyperlink" Target="mailto:eksqlll0@gmail.com" TargetMode="External"/><Relationship Id="rId6" Type="http://schemas.openxmlformats.org/officeDocument/2006/relationships/hyperlink" Target="mailto:jjaryu92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www.devicemart.co.kr/goods/view?no=1314309" TargetMode="External"/><Relationship Id="rId11" Type="http://schemas.openxmlformats.org/officeDocument/2006/relationships/hyperlink" Target="https://www.devicemart.co.kr/goods/view?no=1245596" TargetMode="External"/><Relationship Id="rId10" Type="http://schemas.openxmlformats.org/officeDocument/2006/relationships/hyperlink" Target="https://www.devicemart.co.kr/goods/view?no=12234534" TargetMode="External"/><Relationship Id="rId9" Type="http://schemas.openxmlformats.org/officeDocument/2006/relationships/hyperlink" Target="https://www.devicemart.co.kr/goods/view?no=1077951" TargetMode="External"/><Relationship Id="rId5" Type="http://schemas.openxmlformats.org/officeDocument/2006/relationships/hyperlink" Target="https://www.devicemart.co.kr/goods/view?no=1278835" TargetMode="External"/><Relationship Id="rId6" Type="http://schemas.openxmlformats.org/officeDocument/2006/relationships/hyperlink" Target="https://www.devicemart.co.kr/goods/view?no=1312228" TargetMode="External"/><Relationship Id="rId7" Type="http://schemas.openxmlformats.org/officeDocument/2006/relationships/hyperlink" Target="https://www.devicemart.co.kr/goods/view?no=14111282" TargetMode="External"/><Relationship Id="rId8" Type="http://schemas.openxmlformats.org/officeDocument/2006/relationships/hyperlink" Target="https://www.devicemart.co.kr/goods/view?no=1221883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0.jpg"/><Relationship Id="rId5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hyperlink" Target="https://github.com/OhJaeGeun/IOT3_Project_helper_bot_merge" TargetMode="External"/><Relationship Id="rId5" Type="http://schemas.openxmlformats.org/officeDocument/2006/relationships/hyperlink" Target="https://www.youtube.com/watch?v=MDcXjS5XO14" TargetMode="External"/><Relationship Id="rId6" Type="http://schemas.openxmlformats.org/officeDocument/2006/relationships/hyperlink" Target="http://20.200.177.121:8081/cctv.php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hyperlink" Target="https://www.donga.com/news/Economy/article/all/20171031/87033751/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hyperlink" Target="http://news.bizwatch.co.kr/article/industry/2022/08/17/002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852487" y="2436287"/>
            <a:ext cx="464736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HELPER BOT</a:t>
            </a:r>
            <a:endParaRPr sz="7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99057" y="3556903"/>
            <a:ext cx="72117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[IOT3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클라우드를 기반한 재난분석 사물인터넷”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52278" y="6306881"/>
            <a:ext cx="1949701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Oh Jae Geun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oon6114@naver.com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Github.com/OhJaeGeun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010 4903 5051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176168" y="6306880"/>
            <a:ext cx="1746247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Kim doo hyeon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kacl2035@gmail.com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Github.com/Kdoo88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010 2185 5120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984412" y="6306879"/>
            <a:ext cx="16498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Shin young joo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eksqlll0@gmail.com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Github.com/221314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010 2308 8407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8550179" y="6306881"/>
            <a:ext cx="171149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Kim eun soo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jjaryu92@gmail.com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Github.com/kes9238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010 7164 9238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95" name="Google Shape;95;p1"/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fmla="val 50419" name="adj1"/>
                <a:gd fmla="val 50000" name="adj2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위기탈출 </a:t>
              </a:r>
              <a:r>
                <a:rPr b="1" i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넘버원이조</a:t>
              </a:r>
              <a:endParaRPr b="1" i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0"/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SCOPE (3)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715680" y="1317450"/>
            <a:ext cx="3012748" cy="1039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Statement of work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2. Build the whole system</a:t>
            </a:r>
            <a:endParaRPr/>
          </a:p>
        </p:txBody>
      </p:sp>
      <p:cxnSp>
        <p:nvCxnSpPr>
          <p:cNvPr id="210" name="Google Shape;210;p10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1" name="Google Shape;21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3202306"/>
            <a:ext cx="86106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42887" y="4772025"/>
            <a:ext cx="4256350" cy="45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</a:t>
            </a:r>
            <a:endParaRPr/>
          </a:p>
        </p:txBody>
      </p:sp>
      <p:sp>
        <p:nvSpPr>
          <p:cNvPr id="214" name="Google Shape;214;p10"/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  범 위</a:t>
            </a:r>
            <a:endParaRPr/>
          </a:p>
        </p:txBody>
      </p:sp>
      <p:sp>
        <p:nvSpPr>
          <p:cNvPr id="215" name="Google Shape;215;p10"/>
          <p:cNvSpPr txBox="1"/>
          <p:nvPr/>
        </p:nvSpPr>
        <p:spPr>
          <a:xfrm>
            <a:off x="1321219" y="4638461"/>
            <a:ext cx="9396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building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2615737" y="3503257"/>
            <a:ext cx="73137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CCTV 및 Flame sensor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로 이상 감지 시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Web-Server를 통해 DB에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Data를 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저장하고 Webpage를 통해 관리자가 모니터링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Web-Server는 DB의 Data를 기반으로 LCD와 Robot을 제어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Robot은 실내 자율주행 시스템을 통해 자율 주행하고 LCD는 상황에 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맞는 행동요령 매뉴얼을 화면에 출력.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Robot의  이동 경로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  -&gt; 이상감지 시 CCTV 위치로 이동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  -&gt; 재난 발생 시 탈출구까지 안내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SCOPE (4)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Statement of work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3. Testing and stabilization</a:t>
            </a:r>
            <a:endParaRPr/>
          </a:p>
        </p:txBody>
      </p:sp>
      <p:cxnSp>
        <p:nvCxnSpPr>
          <p:cNvPr id="224" name="Google Shape;224;p11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5" name="Google Shape;22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3202306"/>
            <a:ext cx="86106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42887" y="4772025"/>
            <a:ext cx="4256350" cy="4516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</a:t>
            </a:r>
            <a:endParaRPr/>
          </a:p>
        </p:txBody>
      </p:sp>
      <p:sp>
        <p:nvSpPr>
          <p:cNvPr id="228" name="Google Shape;228;p11"/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  범 위</a:t>
            </a:r>
            <a:endParaRPr/>
          </a:p>
        </p:txBody>
      </p:sp>
      <p:sp>
        <p:nvSpPr>
          <p:cNvPr id="229" name="Google Shape;229;p11"/>
          <p:cNvSpPr txBox="1"/>
          <p:nvPr/>
        </p:nvSpPr>
        <p:spPr>
          <a:xfrm>
            <a:off x="1441444" y="3937837"/>
            <a:ext cx="623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H/W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2553296" y="3650744"/>
            <a:ext cx="2431884" cy="88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Check hardware status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Hardware drive test</a:t>
            </a:r>
            <a:endParaRPr/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4998840"/>
            <a:ext cx="86106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 txBox="1"/>
          <p:nvPr/>
        </p:nvSpPr>
        <p:spPr>
          <a:xfrm>
            <a:off x="1441444" y="5731304"/>
            <a:ext cx="5854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S/W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>
            <a:off x="2553296" y="5268036"/>
            <a:ext cx="2799356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Program debugging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DB connect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Query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Port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모든 통신 상태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SCOPE (5)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Statement of work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4</a:t>
            </a: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 Parts list</a:t>
            </a:r>
            <a:endParaRPr/>
          </a:p>
        </p:txBody>
      </p:sp>
      <p:cxnSp>
        <p:nvCxnSpPr>
          <p:cNvPr id="241" name="Google Shape;241;p12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42" name="Google Shape;242;p12"/>
          <p:cNvGraphicFramePr/>
          <p:nvPr/>
        </p:nvGraphicFramePr>
        <p:xfrm>
          <a:off x="852487" y="24098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{7F9EDCAF-A6EA-41B2-9DB5-FFF02CF23376}</a:tableStyleId>
              </a:tblPr>
              <a:tblGrid>
                <a:gridCol w="1371600"/>
                <a:gridCol w="685800"/>
                <a:gridCol w="609600"/>
                <a:gridCol w="609600"/>
                <a:gridCol w="1066800"/>
                <a:gridCol w="3777550"/>
                <a:gridCol w="1053525"/>
              </a:tblGrid>
              <a:tr h="620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Product Name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MODEL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Q’TY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UNIT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PRICE</a:t>
                      </a: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(￦)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ADDRESS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</a:rPr>
                        <a:t>TOTAL</a:t>
                      </a: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(￦)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5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Flame sensor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ea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990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cap="none" strike="noStrike">
                          <a:solidFill>
                            <a:schemeClr val="dk1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https://www.devicemart.co.kr/goods/view?no=1314309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1,980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5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Motor module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L298N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ea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2,200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cap="none" strike="noStrike">
                          <a:solidFill>
                            <a:schemeClr val="dk1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https://www.devicemart.co.kr/goods/view?no=1278835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4,400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5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Encoder motor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ea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11,440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cap="none" strike="noStrike">
                          <a:solidFill>
                            <a:schemeClr val="dk1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https://www.devicemart.co.kr/goods/view?no=1312228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22,880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5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Lidar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LD06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ea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102,300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cap="none" strike="noStrike">
                          <a:solidFill>
                            <a:schemeClr val="dk1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https://www.devicemart.co.kr/goods/view?no=14111282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102,300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5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LCD touch panel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ea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108,900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cap="none" strike="noStrike">
                          <a:solidFill>
                            <a:schemeClr val="dk1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https://www.devicemart.co.kr/goods/view?no=12218836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108,900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5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Camera module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ea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36,850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cap="none" strike="noStrike">
                          <a:solidFill>
                            <a:schemeClr val="dk1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https://www.devicemart.co.kr/goods/view?no=1077951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36,850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5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Raspberry Pi 4B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ea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108,900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cap="none" strike="noStrike">
                          <a:solidFill>
                            <a:schemeClr val="dk1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https://www.devicemart.co.kr/goods/view?no=12234534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217,800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5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Arduino Uno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ea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17,600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cap="none" strike="noStrike">
                          <a:solidFill>
                            <a:schemeClr val="dk1"/>
                          </a:solid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https://www.devicemart.co.kr/goods/view?no=1245596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17,600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450950">
                <a:tc grid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</a:rPr>
                        <a:t>512,710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/>
          <p:nvPr/>
        </p:nvSpPr>
        <p:spPr>
          <a:xfrm>
            <a:off x="776287" y="1878167"/>
            <a:ext cx="400308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BUILDING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3"/>
          <p:cNvSpPr txBox="1"/>
          <p:nvPr/>
        </p:nvSpPr>
        <p:spPr>
          <a:xfrm>
            <a:off x="776287" y="3279041"/>
            <a:ext cx="2014398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Circuit design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H/W build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H/W config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S/W build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S/W config</a:t>
            </a:r>
            <a:endParaRPr/>
          </a:p>
        </p:txBody>
      </p:sp>
      <p:cxnSp>
        <p:nvCxnSpPr>
          <p:cNvPr id="249" name="Google Shape;249;p13"/>
          <p:cNvCxnSpPr/>
          <p:nvPr/>
        </p:nvCxnSpPr>
        <p:spPr>
          <a:xfrm>
            <a:off x="684073" y="3201607"/>
            <a:ext cx="474041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13"/>
          <p:cNvSpPr txBox="1"/>
          <p:nvPr/>
        </p:nvSpPr>
        <p:spPr>
          <a:xfrm>
            <a:off x="7634288" y="2001278"/>
            <a:ext cx="22860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668EFD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15000">
              <a:solidFill>
                <a:srgbClr val="668E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SYSTEM BUILDING ENVIRONMENT(1)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4"/>
          <p:cNvSpPr txBox="1"/>
          <p:nvPr/>
        </p:nvSpPr>
        <p:spPr>
          <a:xfrm>
            <a:off x="715680" y="1317450"/>
            <a:ext cx="2320122" cy="609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Circuit design</a:t>
            </a:r>
            <a:endParaRPr/>
          </a:p>
        </p:txBody>
      </p:sp>
      <p:cxnSp>
        <p:nvCxnSpPr>
          <p:cNvPr id="258" name="Google Shape;258;p14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9" name="Google Shape;2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726" y="1351937"/>
            <a:ext cx="4069080" cy="614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SYSTEM BUILDING ENVIRONMENT(2)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 txBox="1"/>
          <p:nvPr/>
        </p:nvSpPr>
        <p:spPr>
          <a:xfrm>
            <a:off x="715680" y="1317450"/>
            <a:ext cx="1929695" cy="609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/>
          </a:p>
        </p:txBody>
      </p:sp>
      <p:cxnSp>
        <p:nvCxnSpPr>
          <p:cNvPr id="267" name="Google Shape;267;p15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0850" y="1061800"/>
            <a:ext cx="4080599" cy="65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SYSTEM BUILDING ENVIRONMENT(3)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5680" y="1317450"/>
            <a:ext cx="7020704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H/W build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1-1. H/W config                                                                 1-2. H/W </a:t>
            </a: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구성 현황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16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7" name="Google Shape;2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687" y="2367613"/>
            <a:ext cx="4649046" cy="47477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8" name="Google Shape;278;p16"/>
          <p:cNvGraphicFramePr/>
          <p:nvPr/>
        </p:nvGraphicFramePr>
        <p:xfrm>
          <a:off x="5805486" y="23676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{9F81C565-6869-4443-BD94-7CBB95C90366}</a:tableStyleId>
              </a:tblPr>
              <a:tblGrid>
                <a:gridCol w="1676400"/>
                <a:gridCol w="2773675"/>
              </a:tblGrid>
              <a:tr h="445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H/W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내 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353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Raspberry Pi 4B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MPU (Micro Process Unit)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</a:tr>
              <a:tr h="577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Arduino Uno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(Atmega328)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MCU(Micro Controller Unit)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</a:tr>
              <a:tr h="577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Motor module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(L298N)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PWM control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</a:tr>
              <a:tr h="577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DC Motor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(Encoder)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Motor control 및 주행 거리 측정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</a:tr>
              <a:tr h="577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Lidar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(LD06)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Mapping </a:t>
                      </a:r>
                      <a:r>
                        <a:rPr lang="en-US" sz="1400" u="none" cap="none" strike="noStrike"/>
                        <a:t>및</a:t>
                      </a:r>
                      <a:r>
                        <a:rPr lang="en-US" sz="1600" u="none" cap="none" strike="noStrike"/>
                        <a:t> </a:t>
                      </a:r>
                      <a:r>
                        <a:rPr lang="en-US" sz="1400" u="none" cap="none" strike="noStrike"/>
                        <a:t>장애물 감지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</a:tr>
              <a:tr h="577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IMU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(MPU6050)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가속도 및 방향(자이로) 감지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</a:tr>
              <a:tr h="353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LCD screen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Manual </a:t>
                      </a:r>
                      <a:r>
                        <a:rPr lang="en-US" sz="1400" u="none" cap="none" strike="noStrike"/>
                        <a:t>출력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</a:tr>
              <a:tr h="353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Flame sensor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Flame detection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</a:tr>
              <a:tr h="353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Webcam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Object detection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7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7"/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SYSTEM BUILDING ENVIRONMENT(4)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7"/>
          <p:cNvSpPr txBox="1"/>
          <p:nvPr/>
        </p:nvSpPr>
        <p:spPr>
          <a:xfrm>
            <a:off x="715680" y="1317450"/>
            <a:ext cx="1854995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S/W build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1-1. S/W config</a:t>
            </a:r>
            <a:endParaRPr/>
          </a:p>
        </p:txBody>
      </p:sp>
      <p:cxnSp>
        <p:nvCxnSpPr>
          <p:cNvPr id="286" name="Google Shape;286;p17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7" name="Google Shape;287;p17"/>
          <p:cNvPicPr preferRelativeResize="0"/>
          <p:nvPr/>
        </p:nvPicPr>
        <p:blipFill rotWithShape="1">
          <a:blip r:embed="rId4">
            <a:alphaModFix/>
          </a:blip>
          <a:srcRect b="1825" l="0" r="0" t="0"/>
          <a:stretch/>
        </p:blipFill>
        <p:spPr>
          <a:xfrm>
            <a:off x="5957887" y="2749111"/>
            <a:ext cx="3810001" cy="383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7287" y="2714625"/>
            <a:ext cx="436245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/>
          <p:nvPr/>
        </p:nvSpPr>
        <p:spPr>
          <a:xfrm>
            <a:off x="1995487" y="4012227"/>
            <a:ext cx="727840" cy="15019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endParaRPr b="1" sz="11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8"/>
          <p:cNvSpPr txBox="1"/>
          <p:nvPr/>
        </p:nvSpPr>
        <p:spPr>
          <a:xfrm>
            <a:off x="395287" y="200025"/>
            <a:ext cx="983173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SYSTEM BUILDING ENVIRONMENT(5)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715680" y="1317450"/>
            <a:ext cx="2047355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S/W build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1-2. S/W </a:t>
            </a: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구성 현황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18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8" name="Google Shape;29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3202306"/>
            <a:ext cx="86106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8"/>
          <p:cNvSpPr txBox="1"/>
          <p:nvPr/>
        </p:nvSpPr>
        <p:spPr>
          <a:xfrm>
            <a:off x="1462087" y="2754916"/>
            <a:ext cx="603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S/W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8"/>
          <p:cNvSpPr txBox="1"/>
          <p:nvPr/>
        </p:nvSpPr>
        <p:spPr>
          <a:xfrm>
            <a:off x="5375712" y="2754916"/>
            <a:ext cx="11448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구 성 내 용</a:t>
            </a:r>
            <a:endParaRPr/>
          </a:p>
        </p:txBody>
      </p:sp>
      <p:pic>
        <p:nvPicPr>
          <p:cNvPr id="301" name="Google Shape;30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5945506"/>
            <a:ext cx="86106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8"/>
          <p:cNvSpPr txBox="1"/>
          <p:nvPr/>
        </p:nvSpPr>
        <p:spPr>
          <a:xfrm>
            <a:off x="602013" y="3603150"/>
            <a:ext cx="173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[PHP, Python, C++]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16782" y="4772302"/>
            <a:ext cx="4308559" cy="4516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8"/>
          <p:cNvSpPr txBox="1"/>
          <p:nvPr/>
        </p:nvSpPr>
        <p:spPr>
          <a:xfrm>
            <a:off x="994752" y="4974779"/>
            <a:ext cx="9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[Pytorch]</a:t>
            </a:r>
            <a:endParaRPr/>
          </a:p>
        </p:txBody>
      </p:sp>
      <p:pic>
        <p:nvPicPr>
          <p:cNvPr id="305" name="Google Shape;3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4573906"/>
            <a:ext cx="86106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8"/>
          <p:cNvSpPr txBox="1"/>
          <p:nvPr/>
        </p:nvSpPr>
        <p:spPr>
          <a:xfrm>
            <a:off x="1075383" y="6291756"/>
            <a:ext cx="78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[Azure]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8"/>
          <p:cNvSpPr txBox="1"/>
          <p:nvPr/>
        </p:nvSpPr>
        <p:spPr>
          <a:xfrm>
            <a:off x="2553296" y="3225165"/>
            <a:ext cx="6421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Ubuntu 18.04 : ROS(melodic)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와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Arduino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를 이용한 로봇 자율 주행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Ubuntu 20.04 : Web-Server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를 통한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관리 및 통신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Raspbian : Webcam, Flame sensor, MJPG, PyQt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8"/>
          <p:cNvSpPr txBox="1"/>
          <p:nvPr/>
        </p:nvSpPr>
        <p:spPr>
          <a:xfrm>
            <a:off x="2553296" y="4619157"/>
            <a:ext cx="6975317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Deep-learning(Pytorch) PGM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을 개발하여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구현된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Fine tuning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Sensor control</a:t>
            </a:r>
            <a:endParaRPr/>
          </a:p>
        </p:txBody>
      </p:sp>
      <p:sp>
        <p:nvSpPr>
          <p:cNvPr id="309" name="Google Shape;309;p18"/>
          <p:cNvSpPr txBox="1"/>
          <p:nvPr/>
        </p:nvSpPr>
        <p:spPr>
          <a:xfrm>
            <a:off x="2553296" y="5951589"/>
            <a:ext cx="5952463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Apache2 : Web-Server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를 통해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DB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Webpage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와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HTTP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MySQL 8.0 :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이상 감지 시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를 저장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Grafana :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이상 감지 분석 데이터를 시각화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/>
        </p:nvSpPr>
        <p:spPr>
          <a:xfrm>
            <a:off x="5481842" y="2019657"/>
            <a:ext cx="480093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PROMOTION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5481842" y="3420531"/>
            <a:ext cx="369671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Organization chart and roles</a:t>
            </a:r>
            <a:endParaRPr/>
          </a:p>
        </p:txBody>
      </p:sp>
      <p:cxnSp>
        <p:nvCxnSpPr>
          <p:cNvPr id="316" name="Google Shape;316;p19"/>
          <p:cNvCxnSpPr/>
          <p:nvPr/>
        </p:nvCxnSpPr>
        <p:spPr>
          <a:xfrm flipH="1" rot="10800000">
            <a:off x="5389628" y="3343096"/>
            <a:ext cx="4893144" cy="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" name="Google Shape;317;p19"/>
          <p:cNvSpPr txBox="1"/>
          <p:nvPr/>
        </p:nvSpPr>
        <p:spPr>
          <a:xfrm>
            <a:off x="700087" y="2142768"/>
            <a:ext cx="22860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668EFD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15000">
              <a:solidFill>
                <a:srgbClr val="668E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30611" y="2638425"/>
            <a:ext cx="457467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395287" y="200025"/>
            <a:ext cx="300197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15680" y="1317450"/>
            <a:ext cx="4124014" cy="5539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OUTLINE</a:t>
            </a:r>
            <a:endParaRPr b="1" sz="11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Name, Period, Purpose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Market research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Expected outcomes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SCOPE</a:t>
            </a:r>
            <a:endParaRPr b="1" sz="11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Statement of work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H/W, S/W development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Build the whole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Testing and stabilization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Parts list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SYSTEM BUILDING ENVIRONMENT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Circuit design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Flow chart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H/W build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H/W config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S/W build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S/W config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30611" y="4497706"/>
            <a:ext cx="457467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612430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684525" y="2638425"/>
            <a:ext cx="457467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684525" y="4497706"/>
            <a:ext cx="457467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5684525" y="1349514"/>
            <a:ext cx="4313873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PROMOTION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Organization chart and roles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MANAGEMENT PROCESS PLANNING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Detailed schedule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Gantt chart</a:t>
            </a:r>
            <a:endParaRPr sz="16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Project details</a:t>
            </a:r>
            <a:endParaRPr sz="16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Appearance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Demonstration in action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-&gt; Precautions</a:t>
            </a:r>
            <a:endParaRPr sz="1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Project conclusion</a:t>
            </a:r>
            <a:endParaRPr sz="1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Problem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-&gt; Improvement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/>
          <p:nvPr/>
        </p:nvSpPr>
        <p:spPr>
          <a:xfrm>
            <a:off x="4806850" y="1662050"/>
            <a:ext cx="3413100" cy="1269600"/>
          </a:xfrm>
          <a:prstGeom prst="stripedRightArrow">
            <a:avLst>
              <a:gd fmla="val 50147" name="adj1"/>
              <a:gd fmla="val 70428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/>
        </p:nvSpPr>
        <p:spPr>
          <a:xfrm>
            <a:off x="395287" y="200025"/>
            <a:ext cx="815710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PROMOTION SYSTEM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>
            <a:off x="715680" y="1317450"/>
            <a:ext cx="4284250" cy="609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Organization chart and roles</a:t>
            </a:r>
            <a:endParaRPr/>
          </a:p>
        </p:txBody>
      </p:sp>
      <p:cxnSp>
        <p:nvCxnSpPr>
          <p:cNvPr id="326" name="Google Shape;326;p20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27" name="Google Shape;327;p20"/>
          <p:cNvGraphicFramePr/>
          <p:nvPr/>
        </p:nvGraphicFramePr>
        <p:xfrm>
          <a:off x="4052887" y="2790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{7F9EDCAF-A6EA-41B2-9DB5-FFF02CF23376}</a:tableStyleId>
              </a:tblPr>
              <a:tblGrid>
                <a:gridCol w="2224350"/>
              </a:tblGrid>
              <a:tr h="436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262626"/>
                          </a:solidFill>
                        </a:rPr>
                        <a:t>[팀장]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262626"/>
                          </a:solidFill>
                        </a:rPr>
                        <a:t>오재근</a:t>
                      </a:r>
                      <a:endParaRPr sz="14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942775"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ROS </a:t>
                      </a:r>
                      <a:r>
                        <a:rPr lang="en-US" sz="1100" u="none" cap="none" strike="noStrike">
                          <a:solidFill>
                            <a:srgbClr val="262626"/>
                          </a:solidFill>
                        </a:rPr>
                        <a:t>(Melodic)</a:t>
                      </a:r>
                      <a:endParaRPr sz="1600" u="none" cap="none" strike="noStrike">
                        <a:solidFill>
                          <a:srgbClr val="262626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MCU</a:t>
                      </a:r>
                      <a:r>
                        <a:rPr lang="en-US" sz="1100" u="none" cap="none" strike="noStrike">
                          <a:solidFill>
                            <a:srgbClr val="262626"/>
                          </a:solidFill>
                        </a:rPr>
                        <a:t>(Atmega328 control)</a:t>
                      </a:r>
                      <a:endParaRPr sz="1600" u="none" cap="none" strike="noStrike">
                        <a:solidFill>
                          <a:srgbClr val="262626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Sensor control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Deep learning </a:t>
                      </a:r>
                      <a:r>
                        <a:rPr lang="en-US" sz="1100" u="none" cap="none" strike="noStrike">
                          <a:solidFill>
                            <a:srgbClr val="262626"/>
                          </a:solidFill>
                        </a:rPr>
                        <a:t>(Pytorch)</a:t>
                      </a:r>
                      <a:endParaRPr sz="16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cxnSp>
        <p:nvCxnSpPr>
          <p:cNvPr id="328" name="Google Shape;328;p20"/>
          <p:cNvCxnSpPr/>
          <p:nvPr/>
        </p:nvCxnSpPr>
        <p:spPr>
          <a:xfrm flipH="1" rot="-5400000">
            <a:off x="4837758" y="4672605"/>
            <a:ext cx="655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20"/>
          <p:cNvCxnSpPr/>
          <p:nvPr/>
        </p:nvCxnSpPr>
        <p:spPr>
          <a:xfrm>
            <a:off x="5165057" y="4577702"/>
            <a:ext cx="2971800" cy="423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20"/>
          <p:cNvCxnSpPr/>
          <p:nvPr/>
        </p:nvCxnSpPr>
        <p:spPr>
          <a:xfrm flipH="1">
            <a:off x="2193257" y="4577691"/>
            <a:ext cx="2971800" cy="4230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20"/>
          <p:cNvSpPr/>
          <p:nvPr/>
        </p:nvSpPr>
        <p:spPr>
          <a:xfrm>
            <a:off x="3701571" y="1755952"/>
            <a:ext cx="631044" cy="802494"/>
          </a:xfrm>
          <a:prstGeom prst="lightningBol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3542350" y="2035250"/>
            <a:ext cx="324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위기탈출 </a:t>
            </a:r>
            <a:r>
              <a:rPr b="1" i="1" lang="en-US" sz="2800">
                <a:solidFill>
                  <a:schemeClr val="lt1"/>
                </a:solidFill>
                <a:highlight>
                  <a:srgbClr val="262626"/>
                </a:highlight>
                <a:latin typeface="Calibri"/>
                <a:ea typeface="Calibri"/>
                <a:cs typeface="Calibri"/>
                <a:sym typeface="Calibri"/>
              </a:rPr>
              <a:t>넘버원이조</a:t>
            </a:r>
            <a:endParaRPr b="1" i="1" sz="2800">
              <a:solidFill>
                <a:schemeClr val="lt1"/>
              </a:solidFill>
              <a:highlight>
                <a:srgbClr val="26262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3" name="Google Shape;333;p20"/>
          <p:cNvGraphicFramePr/>
          <p:nvPr/>
        </p:nvGraphicFramePr>
        <p:xfrm>
          <a:off x="7024687" y="50006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{7F9EDCAF-A6EA-41B2-9DB5-FFF02CF23376}</a:tableStyleId>
              </a:tblPr>
              <a:tblGrid>
                <a:gridCol w="2224350"/>
              </a:tblGrid>
              <a:tr h="71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262626"/>
                          </a:solidFill>
                        </a:rPr>
                        <a:t>[Deep-learning]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262626"/>
                          </a:solidFill>
                        </a:rPr>
                        <a:t>김은수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1546250"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Deep-learning </a:t>
                      </a:r>
                      <a:r>
                        <a:rPr lang="en-US" sz="1100" u="none" cap="none" strike="noStrike">
                          <a:solidFill>
                            <a:srgbClr val="262626"/>
                          </a:solidFill>
                        </a:rPr>
                        <a:t>(Pytorch)</a:t>
                      </a:r>
                      <a:endParaRPr sz="1600" u="none" cap="none" strike="noStrike">
                        <a:solidFill>
                          <a:srgbClr val="262626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Image-processing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Web-Server </a:t>
                      </a:r>
                      <a:r>
                        <a:rPr lang="en-US" sz="1400" u="none" cap="none" strike="noStrike">
                          <a:solidFill>
                            <a:srgbClr val="262626"/>
                          </a:solidFill>
                        </a:rPr>
                        <a:t>통신</a:t>
                      </a:r>
                      <a:endParaRPr sz="16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Google Shape;334;p20"/>
          <p:cNvGraphicFramePr/>
          <p:nvPr/>
        </p:nvGraphicFramePr>
        <p:xfrm>
          <a:off x="1081090" y="50006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{7F9EDCAF-A6EA-41B2-9DB5-FFF02CF23376}</a:tableStyleId>
              </a:tblPr>
              <a:tblGrid>
                <a:gridCol w="2224350"/>
              </a:tblGrid>
              <a:tr h="71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262626"/>
                          </a:solidFill>
                        </a:rPr>
                        <a:t>[Circuit 설계]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262626"/>
                          </a:solidFill>
                        </a:rPr>
                        <a:t>김두현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1546250"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Circuit design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PCB artwork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Instrument design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Google Shape;335;p20"/>
          <p:cNvGraphicFramePr/>
          <p:nvPr/>
        </p:nvGraphicFramePr>
        <p:xfrm>
          <a:off x="4052883" y="5000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{7F9EDCAF-A6EA-41B2-9DB5-FFF02CF23376}</a:tableStyleId>
              </a:tblPr>
              <a:tblGrid>
                <a:gridCol w="2224350"/>
              </a:tblGrid>
              <a:tr h="711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rgbClr val="262626"/>
                          </a:solidFill>
                        </a:rPr>
                        <a:t>[Server, DB 관리]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262626"/>
                          </a:solidFill>
                        </a:rPr>
                        <a:t>신영주</a:t>
                      </a:r>
                      <a:endParaRPr sz="14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  <a:tr h="1528550"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Cloud </a:t>
                      </a:r>
                      <a:r>
                        <a:rPr lang="en-US" sz="1100" u="none" cap="none" strike="noStrike">
                          <a:solidFill>
                            <a:srgbClr val="262626"/>
                          </a:solidFill>
                        </a:rPr>
                        <a:t>(Azure server)</a:t>
                      </a:r>
                      <a:endParaRPr sz="1600" u="none" cap="none" strike="noStrike">
                        <a:solidFill>
                          <a:srgbClr val="262626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Web-Server </a:t>
                      </a:r>
                      <a:r>
                        <a:rPr lang="en-US" sz="1100" u="none" cap="none" strike="noStrike">
                          <a:solidFill>
                            <a:srgbClr val="262626"/>
                          </a:solidFill>
                        </a:rPr>
                        <a:t>(Apache, HTTP)</a:t>
                      </a:r>
                      <a:endParaRPr sz="1600" u="none" cap="none" strike="noStrike">
                        <a:solidFill>
                          <a:srgbClr val="262626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Database</a:t>
                      </a:r>
                      <a:r>
                        <a:rPr lang="en-US" sz="1100" u="none" cap="none" strike="noStrike">
                          <a:solidFill>
                            <a:srgbClr val="262626"/>
                          </a:solidFill>
                        </a:rPr>
                        <a:t>(MySQL 8.0)</a:t>
                      </a:r>
                      <a:endParaRPr sz="1600" u="none" cap="none" strike="noStrike">
                        <a:solidFill>
                          <a:srgbClr val="262626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Grafana</a:t>
                      </a:r>
                      <a:r>
                        <a:rPr lang="en-US" sz="1100" u="none" cap="none" strike="noStrike">
                          <a:solidFill>
                            <a:srgbClr val="262626"/>
                          </a:solidFill>
                        </a:rPr>
                        <a:t>(Dashboard)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GUI</a:t>
                      </a:r>
                      <a:r>
                        <a:rPr lang="en-US" sz="1200" u="none" cap="none" strike="noStrike">
                          <a:solidFill>
                            <a:srgbClr val="262626"/>
                          </a:solidFill>
                        </a:rPr>
                        <a:t>(PyQ</a:t>
                      </a:r>
                      <a:r>
                        <a:rPr lang="en-US" sz="1200">
                          <a:solidFill>
                            <a:srgbClr val="262626"/>
                          </a:solidFill>
                        </a:rPr>
                        <a:t>t</a:t>
                      </a:r>
                      <a:r>
                        <a:rPr lang="en-US" sz="1200" u="none" cap="none" strike="noStrike">
                          <a:solidFill>
                            <a:srgbClr val="262626"/>
                          </a:solidFill>
                        </a:rPr>
                        <a:t>) </a:t>
                      </a:r>
                      <a:r>
                        <a:rPr lang="en-US" sz="1400" u="none" cap="none" strike="noStrike">
                          <a:solidFill>
                            <a:srgbClr val="262626"/>
                          </a:solidFill>
                        </a:rPr>
                        <a:t>구현</a:t>
                      </a:r>
                      <a:endParaRPr sz="1400" u="none" cap="none" strike="noStrike">
                        <a:solidFill>
                          <a:srgbClr val="262626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600"/>
                        <a:buFont typeface="Calibri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262626"/>
                          </a:solidFill>
                        </a:rPr>
                        <a:t>Web-Socket</a:t>
                      </a:r>
                      <a:r>
                        <a:rPr lang="en-US" sz="1400" u="none" cap="none" strike="noStrike">
                          <a:solidFill>
                            <a:srgbClr val="262626"/>
                          </a:solidFill>
                        </a:rPr>
                        <a:t> 통신</a:t>
                      </a:r>
                      <a:r>
                        <a:rPr lang="en-US" sz="1100" u="none" cap="none" strike="noStrike">
                          <a:solidFill>
                            <a:srgbClr val="262626"/>
                          </a:solidFill>
                        </a:rPr>
                        <a:t>(ROS)</a:t>
                      </a:r>
                      <a:endParaRPr sz="14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5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/>
        </p:nvSpPr>
        <p:spPr>
          <a:xfrm>
            <a:off x="776287" y="2095857"/>
            <a:ext cx="537422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MANAGEMENT PROCESS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776287" y="3496731"/>
            <a:ext cx="25104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Detailed schedule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Gantt chart</a:t>
            </a:r>
            <a:endParaRPr/>
          </a:p>
        </p:txBody>
      </p:sp>
      <p:cxnSp>
        <p:nvCxnSpPr>
          <p:cNvPr id="342" name="Google Shape;342;p21"/>
          <p:cNvCxnSpPr/>
          <p:nvPr/>
        </p:nvCxnSpPr>
        <p:spPr>
          <a:xfrm flipH="1" rot="10800000">
            <a:off x="684073" y="3419296"/>
            <a:ext cx="5558656" cy="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21"/>
          <p:cNvSpPr txBox="1"/>
          <p:nvPr/>
        </p:nvSpPr>
        <p:spPr>
          <a:xfrm>
            <a:off x="7634288" y="2218968"/>
            <a:ext cx="22860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668EFD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15000">
              <a:solidFill>
                <a:srgbClr val="668E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/>
        </p:nvSpPr>
        <p:spPr>
          <a:xfrm>
            <a:off x="395287" y="200025"/>
            <a:ext cx="958826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MANAGEMENT PROCESS PLANNING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22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22"/>
          <p:cNvSpPr txBox="1"/>
          <p:nvPr/>
        </p:nvSpPr>
        <p:spPr>
          <a:xfrm>
            <a:off x="715680" y="1317450"/>
            <a:ext cx="2901243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Detailed schedule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1. Gantt chart</a:t>
            </a:r>
            <a:endParaRPr/>
          </a:p>
        </p:txBody>
      </p:sp>
      <p:pic>
        <p:nvPicPr>
          <p:cNvPr id="352" name="Google Shape;3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680" y="2472142"/>
            <a:ext cx="9710515" cy="461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/>
        </p:nvSpPr>
        <p:spPr>
          <a:xfrm>
            <a:off x="5054858" y="2267620"/>
            <a:ext cx="53112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5481842" y="3052941"/>
            <a:ext cx="2799356" cy="243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Project details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Appearance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Demonstration in action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Precautions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Project conclusion</a:t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Problem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Improvement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23"/>
          <p:cNvCxnSpPr/>
          <p:nvPr/>
        </p:nvCxnSpPr>
        <p:spPr>
          <a:xfrm>
            <a:off x="5195887" y="2975507"/>
            <a:ext cx="51054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23"/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668EFD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sz="15000">
              <a:solidFill>
                <a:srgbClr val="668E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4"/>
          <p:cNvGraphicFramePr/>
          <p:nvPr/>
        </p:nvGraphicFramePr>
        <p:xfrm>
          <a:off x="928687" y="2943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{9F81C565-6869-4443-BD94-7CBB95C90366}</a:tableStyleId>
              </a:tblPr>
              <a:tblGrid>
                <a:gridCol w="4588550"/>
                <a:gridCol w="4588550"/>
              </a:tblGrid>
              <a:tr h="765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MANAGEMENT(1)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8" name="Google Shape;368;p24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24"/>
          <p:cNvSpPr txBox="1"/>
          <p:nvPr/>
        </p:nvSpPr>
        <p:spPr>
          <a:xfrm>
            <a:off x="715680" y="1317450"/>
            <a:ext cx="2427652" cy="145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details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1. Appearance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 H/W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24"/>
          <p:cNvPicPr preferRelativeResize="0"/>
          <p:nvPr/>
        </p:nvPicPr>
        <p:blipFill rotWithShape="1">
          <a:blip r:embed="rId4">
            <a:alphaModFix/>
          </a:blip>
          <a:srcRect b="18563" l="27833" r="30855" t="15878"/>
          <a:stretch/>
        </p:blipFill>
        <p:spPr>
          <a:xfrm rot="5400000">
            <a:off x="1733789" y="3640470"/>
            <a:ext cx="288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주방기기이(가) 표시된 사진&#10;&#10;자동 생성된 설명" id="371" name="Google Shape;37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0157" y="3998171"/>
            <a:ext cx="360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 txBox="1"/>
          <p:nvPr/>
        </p:nvSpPr>
        <p:spPr>
          <a:xfrm>
            <a:off x="7055167" y="3111552"/>
            <a:ext cx="134112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2170401" y="3091698"/>
            <a:ext cx="1875212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Helper Bot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MANAGEMENT(2)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p25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2" name="Google Shape;382;p25"/>
          <p:cNvSpPr txBox="1"/>
          <p:nvPr/>
        </p:nvSpPr>
        <p:spPr>
          <a:xfrm>
            <a:off x="715680" y="1317450"/>
            <a:ext cx="2427652" cy="145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details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1. Appearance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 S/W (Webpage)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7487" y="3857625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032" y="2943225"/>
            <a:ext cx="4741855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385" name="Google Shape;38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3089" y="1114425"/>
            <a:ext cx="3352798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15e1682d94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64300" y="660300"/>
            <a:ext cx="7035250" cy="70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5e1682d94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5e1682d949_0_0"/>
          <p:cNvSpPr txBox="1"/>
          <p:nvPr/>
        </p:nvSpPr>
        <p:spPr>
          <a:xfrm>
            <a:off x="395287" y="200025"/>
            <a:ext cx="730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MANAGEMENT(3)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4" name="Google Shape;394;g15e1682d949_0_0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g15e1682d949_0_0"/>
          <p:cNvSpPr txBox="1"/>
          <p:nvPr/>
        </p:nvSpPr>
        <p:spPr>
          <a:xfrm>
            <a:off x="715680" y="1317450"/>
            <a:ext cx="24276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details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1. Appearance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 S/W , H/W (CCTV)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5e1682d949_0_0"/>
          <p:cNvSpPr txBox="1"/>
          <p:nvPr/>
        </p:nvSpPr>
        <p:spPr>
          <a:xfrm>
            <a:off x="715675" y="2935275"/>
            <a:ext cx="20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●"/>
            </a:pP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MJPG Streaming</a:t>
            </a:r>
            <a:endParaRPr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영상 Data 전송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15e1682d949_0_0"/>
          <p:cNvSpPr txBox="1"/>
          <p:nvPr/>
        </p:nvSpPr>
        <p:spPr>
          <a:xfrm>
            <a:off x="715663" y="3788463"/>
            <a:ext cx="3588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●"/>
            </a:pP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PyQt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로 구현한 </a:t>
            </a: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GUI</a:t>
            </a:r>
            <a:endParaRPr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●"/>
            </a:pP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QThread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를 기반한 </a:t>
            </a: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Multi Thread Process</a:t>
            </a:r>
            <a:endParaRPr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●"/>
            </a:pP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Post 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통신으로 요청한 Web-Server 이상감지 Data를 </a:t>
            </a: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에 저장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●"/>
            </a:pP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가 Null이 아니면 </a:t>
            </a: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Emit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Signal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을 호출하여 실시간 화면 변경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15e1682d949_0_0"/>
          <p:cNvSpPr txBox="1"/>
          <p:nvPr/>
        </p:nvSpPr>
        <p:spPr>
          <a:xfrm>
            <a:off x="715675" y="5826950"/>
            <a:ext cx="388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●"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깔끔한 </a:t>
            </a: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아크릴 소재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의 외관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●"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가시성을 위한 3</a:t>
            </a: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0˚ Pannal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과 </a:t>
            </a: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40cm의 높이</a:t>
            </a:r>
            <a:endParaRPr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/>
              <a:buChar char="●"/>
            </a:pP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선정리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가 용이하고 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Raspberry Pi를 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보관할 수 있는 </a:t>
            </a:r>
            <a:r>
              <a:rPr b="1"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공간배치 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15e1682d949_0_0"/>
          <p:cNvSpPr txBox="1"/>
          <p:nvPr/>
        </p:nvSpPr>
        <p:spPr>
          <a:xfrm>
            <a:off x="7445525" y="3581325"/>
            <a:ext cx="12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Flame Sensor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g15e1682d949_0_0"/>
          <p:cNvCxnSpPr/>
          <p:nvPr/>
        </p:nvCxnSpPr>
        <p:spPr>
          <a:xfrm flipH="1" rot="10800000">
            <a:off x="2755450" y="1465625"/>
            <a:ext cx="5592900" cy="1782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68EF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1" name="Google Shape;401;g15e1682d949_0_0"/>
          <p:cNvCxnSpPr>
            <a:stCxn id="397" idx="3"/>
          </p:cNvCxnSpPr>
          <p:nvPr/>
        </p:nvCxnSpPr>
        <p:spPr>
          <a:xfrm flipH="1" rot="10800000">
            <a:off x="4303663" y="2665863"/>
            <a:ext cx="3622800" cy="201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68EF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2" name="Google Shape;402;g15e1682d949_0_0"/>
          <p:cNvCxnSpPr>
            <a:stCxn id="398" idx="3"/>
          </p:cNvCxnSpPr>
          <p:nvPr/>
        </p:nvCxnSpPr>
        <p:spPr>
          <a:xfrm flipH="1" rot="10800000">
            <a:off x="4596775" y="4713500"/>
            <a:ext cx="3634500" cy="1744500"/>
          </a:xfrm>
          <a:prstGeom prst="bentConnector3">
            <a:avLst>
              <a:gd fmla="val 56768" name="adj1"/>
            </a:avLst>
          </a:prstGeom>
          <a:noFill/>
          <a:ln cap="flat" cmpd="sng" w="28575">
            <a:solidFill>
              <a:srgbClr val="668EFD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3" name="Google Shape;403;g15e1682d949_0_0"/>
          <p:cNvCxnSpPr>
            <a:stCxn id="399" idx="3"/>
          </p:cNvCxnSpPr>
          <p:nvPr/>
        </p:nvCxnSpPr>
        <p:spPr>
          <a:xfrm flipH="1" rot="10800000">
            <a:off x="8653325" y="3506025"/>
            <a:ext cx="504300" cy="275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668EFD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6"/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MANAGEMENT(4)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26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26"/>
          <p:cNvSpPr txBox="1"/>
          <p:nvPr/>
        </p:nvSpPr>
        <p:spPr>
          <a:xfrm>
            <a:off x="715680" y="1317450"/>
            <a:ext cx="3952877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details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2. Demonstration in action (Fall down)</a:t>
            </a:r>
            <a:endParaRPr/>
          </a:p>
        </p:txBody>
      </p:sp>
      <p:pic>
        <p:nvPicPr>
          <p:cNvPr id="412" name="Google Shape;41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8746" y="392984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1202" y="285765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6"/>
          <p:cNvSpPr/>
          <p:nvPr/>
        </p:nvSpPr>
        <p:spPr>
          <a:xfrm>
            <a:off x="3257774" y="4657660"/>
            <a:ext cx="914400" cy="2285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AE5F1"/>
          </a:solidFill>
          <a:ln cap="flat" cmpd="sng" w="25400">
            <a:solidFill>
              <a:srgbClr val="C5D8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CCTV Main screen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4477992" y="3560507"/>
            <a:ext cx="180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Fall down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1202" y="488625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6"/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Helper bot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Initial position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6290" y="2855357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6"/>
          <p:cNvSpPr/>
          <p:nvPr/>
        </p:nvSpPr>
        <p:spPr>
          <a:xfrm>
            <a:off x="6505318" y="4601244"/>
            <a:ext cx="914400" cy="2285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AE5F1"/>
          </a:solidFill>
          <a:ln cap="flat" cmpd="sng" w="25400">
            <a:solidFill>
              <a:srgbClr val="C5D8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Manual 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86290" y="488625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6"/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Helper bot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Arrival at destination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7"/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MANAGEMENT(5)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p27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27"/>
          <p:cNvSpPr txBox="1"/>
          <p:nvPr/>
        </p:nvSpPr>
        <p:spPr>
          <a:xfrm>
            <a:off x="715680" y="1317450"/>
            <a:ext cx="3682098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details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2. Demonstration in action (Return)</a:t>
            </a:r>
            <a:endParaRPr/>
          </a:p>
        </p:txBody>
      </p:sp>
      <p:pic>
        <p:nvPicPr>
          <p:cNvPr id="432" name="Google Shape;4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290" y="2855357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7"/>
          <p:cNvSpPr txBox="1"/>
          <p:nvPr/>
        </p:nvSpPr>
        <p:spPr>
          <a:xfrm>
            <a:off x="1130798" y="2486025"/>
            <a:ext cx="1956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Manual 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9290" y="488625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7"/>
          <p:cNvSpPr txBox="1"/>
          <p:nvPr/>
        </p:nvSpPr>
        <p:spPr>
          <a:xfrm>
            <a:off x="1003893" y="6686256"/>
            <a:ext cx="22107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Helper bot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Arrival point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72669" y="285765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7"/>
          <p:cNvSpPr txBox="1"/>
          <p:nvPr/>
        </p:nvSpPr>
        <p:spPr>
          <a:xfrm>
            <a:off x="7594177" y="2486025"/>
            <a:ext cx="1956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CCTV Main screen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72669" y="488625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7"/>
          <p:cNvSpPr txBox="1"/>
          <p:nvPr/>
        </p:nvSpPr>
        <p:spPr>
          <a:xfrm>
            <a:off x="7142914" y="6686255"/>
            <a:ext cx="28595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Helper bot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Arrival at the initial point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7"/>
          <p:cNvSpPr/>
          <p:nvPr/>
        </p:nvSpPr>
        <p:spPr>
          <a:xfrm>
            <a:off x="3257774" y="4657660"/>
            <a:ext cx="914400" cy="2285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AE5F1"/>
          </a:solidFill>
          <a:ln cap="flat" cmpd="sng" w="25400">
            <a:solidFill>
              <a:srgbClr val="C5D8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4448287" y="3957014"/>
            <a:ext cx="180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End the situation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6505318" y="4601244"/>
            <a:ext cx="914400" cy="2285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AE5F1"/>
          </a:solidFill>
          <a:ln cap="flat" cmpd="sng" w="25400">
            <a:solidFill>
              <a:srgbClr val="C5D8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35032" y="4326347"/>
            <a:ext cx="2007427" cy="77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8"/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MANAGEMENT(6)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0" name="Google Shape;450;p28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1" name="Google Shape;451;p28"/>
          <p:cNvSpPr txBox="1"/>
          <p:nvPr/>
        </p:nvSpPr>
        <p:spPr>
          <a:xfrm>
            <a:off x="715680" y="1317450"/>
            <a:ext cx="3389582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details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2. Demonstration in action (Fire)</a:t>
            </a:r>
            <a:endParaRPr/>
          </a:p>
        </p:txBody>
      </p:sp>
      <p:pic>
        <p:nvPicPr>
          <p:cNvPr id="452" name="Google Shape;4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1202" y="285765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8"/>
          <p:cNvSpPr/>
          <p:nvPr/>
        </p:nvSpPr>
        <p:spPr>
          <a:xfrm>
            <a:off x="3257774" y="4657660"/>
            <a:ext cx="914400" cy="2285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AE5F1"/>
          </a:solidFill>
          <a:ln cap="flat" cmpd="sng" w="25400">
            <a:solidFill>
              <a:srgbClr val="C5D8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8"/>
          <p:cNvSpPr txBox="1"/>
          <p:nvPr/>
        </p:nvSpPr>
        <p:spPr>
          <a:xfrm>
            <a:off x="1112710" y="2486025"/>
            <a:ext cx="1956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CCTV Main screen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 txBox="1"/>
          <p:nvPr/>
        </p:nvSpPr>
        <p:spPr>
          <a:xfrm>
            <a:off x="4477992" y="3513464"/>
            <a:ext cx="180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1202" y="488625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8"/>
          <p:cNvSpPr txBox="1"/>
          <p:nvPr/>
        </p:nvSpPr>
        <p:spPr>
          <a:xfrm>
            <a:off x="1112710" y="6686256"/>
            <a:ext cx="19569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Helper bot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Initial position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6505318" y="4601244"/>
            <a:ext cx="914400" cy="2285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AE5F1"/>
          </a:solidFill>
          <a:ln cap="flat" cmpd="sng" w="25400">
            <a:solidFill>
              <a:srgbClr val="C5D8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8"/>
          <p:cNvSpPr txBox="1"/>
          <p:nvPr/>
        </p:nvSpPr>
        <p:spPr>
          <a:xfrm>
            <a:off x="7607798" y="2486025"/>
            <a:ext cx="1956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Manual 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6290" y="4886256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8"/>
          <p:cNvSpPr txBox="1"/>
          <p:nvPr/>
        </p:nvSpPr>
        <p:spPr>
          <a:xfrm>
            <a:off x="7480893" y="6686256"/>
            <a:ext cx="22107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Helper bot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Way out guide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8287" y="387195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6749" y="2855357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/>
        </p:nvSpPr>
        <p:spPr>
          <a:xfrm>
            <a:off x="623887" y="2081467"/>
            <a:ext cx="489281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OUTLINE</a:t>
            </a:r>
            <a:endParaRPr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76287" y="3020675"/>
            <a:ext cx="2714974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Period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Market research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Expected outcomes</a:t>
            </a:r>
            <a:endParaRPr sz="2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>
            <a:off x="684073" y="2943241"/>
            <a:ext cx="474041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3"/>
          <p:cNvSpPr txBox="1"/>
          <p:nvPr/>
        </p:nvSpPr>
        <p:spPr>
          <a:xfrm>
            <a:off x="7719768" y="1742912"/>
            <a:ext cx="22860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668EFD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sz="15000">
              <a:solidFill>
                <a:srgbClr val="668E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9"/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MANAGEMENT(7)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470;p29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29"/>
          <p:cNvSpPr txBox="1"/>
          <p:nvPr/>
        </p:nvSpPr>
        <p:spPr>
          <a:xfrm>
            <a:off x="715680" y="1317450"/>
            <a:ext cx="7117800" cy="55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details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3. Precautions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1) 전원 관련 주의사항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  - Motor의 외부 전압이 12V 이상 입력되지 않도록 함.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  - Robot과 CCTV의 전원은 3V 5A를 사용함.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2) Robot 주의사항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  - Mapping을 진행할 때 유동적인 물건은 최소화 해야함.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  - Robot에 탑재되어 있는 Lidar sensor의 시야는 항상 확보되어야 제 기능을 할 수 있음</a:t>
            </a:r>
            <a:r>
              <a:rPr b="1"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3) CCTV 주의사항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  - 전원이 꺼지지 않도록 계속해서 확인해야함.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4) 시스템 주의사항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  - 서버가 Working 상태인지 확인해야함.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  - 인터넷 연결 상태 및 IP 주소를 주기적으로 확인해야함.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0"/>
          <p:cNvSpPr txBox="1"/>
          <p:nvPr/>
        </p:nvSpPr>
        <p:spPr>
          <a:xfrm>
            <a:off x="395287" y="200025"/>
            <a:ext cx="730065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MANAGEMENT(8)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8" name="Google Shape;478;p30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9" name="Google Shape;47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3202306"/>
            <a:ext cx="86106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0"/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분 류</a:t>
            </a:r>
            <a:endParaRPr/>
          </a:p>
        </p:txBody>
      </p:sp>
      <p:sp>
        <p:nvSpPr>
          <p:cNvPr id="481" name="Google Shape;481;p30"/>
          <p:cNvSpPr txBox="1"/>
          <p:nvPr/>
        </p:nvSpPr>
        <p:spPr>
          <a:xfrm>
            <a:off x="5375712" y="2754916"/>
            <a:ext cx="699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내 용</a:t>
            </a:r>
            <a:endParaRPr/>
          </a:p>
        </p:txBody>
      </p:sp>
      <p:sp>
        <p:nvSpPr>
          <p:cNvPr id="482" name="Google Shape;482;p30"/>
          <p:cNvSpPr txBox="1"/>
          <p:nvPr/>
        </p:nvSpPr>
        <p:spPr>
          <a:xfrm>
            <a:off x="1388609" y="3940876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문제점</a:t>
            </a:r>
            <a:endParaRPr/>
          </a:p>
        </p:txBody>
      </p:sp>
      <p:sp>
        <p:nvSpPr>
          <p:cNvPr id="483" name="Google Shape;483;p30"/>
          <p:cNvSpPr txBox="1"/>
          <p:nvPr/>
        </p:nvSpPr>
        <p:spPr>
          <a:xfrm>
            <a:off x="2553296" y="3289259"/>
            <a:ext cx="6374437" cy="1711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- 4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륜 구동 시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Motor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간에 오차 발생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Lidar sensor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의 낮은 성능으로 인한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주행 시 위치 오차가 높음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Raspberry Pi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의 낮은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성능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으로 인한 기능 저하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Map size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로 인한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Robot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의 반응속도가 느림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4998840"/>
            <a:ext cx="86106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0"/>
          <p:cNvSpPr txBox="1"/>
          <p:nvPr/>
        </p:nvSpPr>
        <p:spPr>
          <a:xfrm>
            <a:off x="1288358" y="5774347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개선방안</a:t>
            </a:r>
            <a:endParaRPr/>
          </a:p>
        </p:txBody>
      </p:sp>
      <p:sp>
        <p:nvSpPr>
          <p:cNvPr id="486" name="Google Shape;486;p30"/>
          <p:cNvSpPr txBox="1"/>
          <p:nvPr/>
        </p:nvSpPr>
        <p:spPr>
          <a:xfrm>
            <a:off x="2553296" y="5042318"/>
            <a:ext cx="5600572" cy="1709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- 2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륜 구동 및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PGM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최적화로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Motor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와 주행 거리 오차 최소화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Lidar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를 변경하여 실시간 위치의 오차를 최소화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Robot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CCTV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의 적절한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H/W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분배로 기능 저하 최소화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Map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의 해상도를 낮추어 해결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0"/>
          <p:cNvSpPr txBox="1"/>
          <p:nvPr/>
        </p:nvSpPr>
        <p:spPr>
          <a:xfrm>
            <a:off x="715680" y="1317450"/>
            <a:ext cx="3091552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Conclusion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1. Problem and improvement</a:t>
            </a:r>
            <a:endParaRPr/>
          </a:p>
        </p:txBody>
      </p:sp>
      <p:pic>
        <p:nvPicPr>
          <p:cNvPr id="488" name="Google Shape;4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42887" y="4772025"/>
            <a:ext cx="4256350" cy="4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1"/>
          <p:cNvSpPr txBox="1"/>
          <p:nvPr/>
        </p:nvSpPr>
        <p:spPr>
          <a:xfrm>
            <a:off x="395287" y="200025"/>
            <a:ext cx="279307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31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31"/>
          <p:cNvSpPr txBox="1"/>
          <p:nvPr/>
        </p:nvSpPr>
        <p:spPr>
          <a:xfrm>
            <a:off x="715680" y="1317450"/>
            <a:ext cx="6879191" cy="378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1. Gtithub 주소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lang="en-US" sz="18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https://github.com/OhJaeGeun/IOT3_Project_helper_bot_merge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2. 시연 영상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lang="en-US" sz="18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https://www.youtube.com/watch?v=MDcXjS5XO14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3. Webpage 주소</a:t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  - </a:t>
            </a:r>
            <a:r>
              <a:rPr lang="en-US" sz="18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http://20.200.177.121:8081/cctv.php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/>
          <p:nvPr/>
        </p:nvSpPr>
        <p:spPr>
          <a:xfrm>
            <a:off x="928687" y="3171825"/>
            <a:ext cx="42370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감사합니다.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2" name="Google Shape;502;p32"/>
          <p:cNvGrpSpPr/>
          <p:nvPr/>
        </p:nvGrpSpPr>
        <p:grpSpPr>
          <a:xfrm>
            <a:off x="7634287" y="123825"/>
            <a:ext cx="2869887" cy="769442"/>
            <a:chOff x="1711418" y="1114425"/>
            <a:chExt cx="5587060" cy="1554481"/>
          </a:xfrm>
        </p:grpSpPr>
        <p:sp>
          <p:nvSpPr>
            <p:cNvPr id="503" name="Google Shape;503;p32"/>
            <p:cNvSpPr/>
            <p:nvPr/>
          </p:nvSpPr>
          <p:spPr>
            <a:xfrm>
              <a:off x="1870640" y="1351684"/>
              <a:ext cx="631023" cy="802509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028406" y="1114425"/>
              <a:ext cx="3270072" cy="1554481"/>
            </a:xfrm>
            <a:prstGeom prst="stripedRightArrow">
              <a:avLst>
                <a:gd fmla="val 50419" name="adj1"/>
                <a:gd fmla="val 50000" name="adj2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 txBox="1"/>
            <p:nvPr/>
          </p:nvSpPr>
          <p:spPr>
            <a:xfrm>
              <a:off x="1711418" y="1630974"/>
              <a:ext cx="5081135" cy="6217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위기탈출 </a:t>
              </a:r>
              <a:r>
                <a:rPr b="1" i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넘버원이조</a:t>
              </a:r>
              <a:endParaRPr b="1" i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OUTLINE (1)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715680" y="1317450"/>
            <a:ext cx="9494907" cy="4553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name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위기상황 발생 시 도움을 주는 로봇 </a:t>
            </a:r>
            <a:r>
              <a:rPr b="1" lang="en-US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“Helper bot”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period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- 2022. 06. 23(목) ~ 2022. 09. 29(목)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purpose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- 응급 및 재난 상황 발생 시 패닉과 시야 확보가 어려워 응급 조치 및 초기 대응을 하지 못하고, 그로 인해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발생하는 안타까운 상황을 줄이고자 디스플레이를 통해 응급 처치 및 초동 조치 매뉴얼을 띄어 주고 </a:t>
            </a: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“H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  elper bot”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을 통하여 사람들을 탈출구까지  안전하게 이동할 수 있도록 도와줌.</a:t>
            </a:r>
            <a:endParaRPr/>
          </a:p>
        </p:txBody>
      </p:sp>
      <p:cxnSp>
        <p:nvCxnSpPr>
          <p:cNvPr id="126" name="Google Shape;126;p4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23902" l="0" r="0" t="0"/>
          <a:stretch/>
        </p:blipFill>
        <p:spPr>
          <a:xfrm>
            <a:off x="899330" y="2524307"/>
            <a:ext cx="4105911" cy="456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487" y="1914525"/>
            <a:ext cx="85534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OUTLINE (2)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5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5"/>
          <p:cNvSpPr txBox="1"/>
          <p:nvPr/>
        </p:nvSpPr>
        <p:spPr>
          <a:xfrm>
            <a:off x="0" y="7255073"/>
            <a:ext cx="63487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※ 출처 : </a:t>
            </a: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https://www.donga.com/news/Economy/article/all/20171031/87033751/1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715680" y="1317450"/>
            <a:ext cx="2756011" cy="609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Market research</a:t>
            </a:r>
            <a:endParaRPr sz="1600">
              <a:solidFill>
                <a:srgbClr val="919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5150773" y="2403044"/>
            <a:ext cx="5280613" cy="4807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사물인터넷(IoT)을 활용한 스마트한 재난 대응 시스템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(왼쪽사진)과 스마트 바닥 신호등(오른쪽 사진)등 스마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트시티를 조성하기 위한 다양한 신기술이 국내 스타트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업에 의해 잇따라 상용화 되고 있다. 코너스·아이티에스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뱅크 제공.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대형 백화점에 화재가 발생하면 내부에 설치된 각종 사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물 인터넷(IoT) 센서가 연기와 온도, 유독가스 등을 즉시 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감지한다. 수집한 데이터를 바탕으로 최적의 대피 경로를 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파악한다. 스피커를 통해 음성으로 안내하거나 바닥의 조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명을 켜 사람들을 대피 경로로 유인한다. 사람들이 한쪽으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로 몰려 혼잡한 지역이 발생하면 대피 경로를 실시간으로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재설정해 알려준다.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 txBox="1"/>
          <p:nvPr/>
        </p:nvSpPr>
        <p:spPr>
          <a:xfrm>
            <a:off x="395287" y="200025"/>
            <a:ext cx="575042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OUTLINE (3)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715680" y="1317450"/>
            <a:ext cx="3244734" cy="609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Expected outcomes </a:t>
            </a:r>
            <a:endParaRPr sz="1600">
              <a:solidFill>
                <a:srgbClr val="919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6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5887" y="2028825"/>
            <a:ext cx="77724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5783" y="2571076"/>
            <a:ext cx="48387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2487" y="3176588"/>
            <a:ext cx="55626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6286418" y="3400425"/>
            <a:ext cx="4243469" cy="2268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“빠르게 성장하는 로봇 시장에 맞추어 서비스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로봇에 재난 IOT 기능(탈출구 안내, 응급 처치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매뉴얼 제공 등)을 추가 탑재한다면 서비스 뿐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만이 아닌 구조가 가능한 로봇으로 보다 생산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적이고 효과적인 가치를 창출 할 수 있을 것으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로 예상.”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0" y="7255073"/>
            <a:ext cx="53869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※ 출처 : </a:t>
            </a: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http://news.bizwatch.co.kr/article/industry/2022/08/17/0022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/>
        </p:nvSpPr>
        <p:spPr>
          <a:xfrm>
            <a:off x="5329442" y="2113733"/>
            <a:ext cx="428604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SCOPE</a:t>
            </a:r>
            <a:endParaRPr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5481842" y="3052941"/>
            <a:ext cx="274908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Statement of work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H/W, S/W development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Build the whole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Testing and stabilization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-&gt; Parts list</a:t>
            </a:r>
            <a:endParaRPr/>
          </a:p>
        </p:txBody>
      </p:sp>
      <p:cxnSp>
        <p:nvCxnSpPr>
          <p:cNvPr id="158" name="Google Shape;158;p7"/>
          <p:cNvCxnSpPr/>
          <p:nvPr/>
        </p:nvCxnSpPr>
        <p:spPr>
          <a:xfrm>
            <a:off x="5389628" y="2975507"/>
            <a:ext cx="4225859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7"/>
          <p:cNvSpPr txBox="1"/>
          <p:nvPr/>
        </p:nvSpPr>
        <p:spPr>
          <a:xfrm>
            <a:off x="700087" y="1775178"/>
            <a:ext cx="228600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0">
                <a:solidFill>
                  <a:srgbClr val="668EFD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15000">
              <a:solidFill>
                <a:srgbClr val="668E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SCOPE (1)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Statement of work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1-1. H/W development</a:t>
            </a:r>
            <a:endParaRPr/>
          </a:p>
        </p:txBody>
      </p:sp>
      <p:cxnSp>
        <p:nvCxnSpPr>
          <p:cNvPr id="167" name="Google Shape;167;p8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3202306"/>
            <a:ext cx="86106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42887" y="4772025"/>
            <a:ext cx="4256350" cy="4516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</a:t>
            </a:r>
            <a:endParaRPr/>
          </a:p>
        </p:txBody>
      </p:sp>
      <p:sp>
        <p:nvSpPr>
          <p:cNvPr id="171" name="Google Shape;171;p8"/>
          <p:cNvSpPr txBox="1"/>
          <p:nvPr/>
        </p:nvSpPr>
        <p:spPr>
          <a:xfrm>
            <a:off x="5375712" y="2754916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  범 위</a:t>
            </a:r>
            <a:endParaRPr/>
          </a:p>
        </p:txBody>
      </p:sp>
      <p:pic>
        <p:nvPicPr>
          <p:cNvPr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5076825"/>
            <a:ext cx="86106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1441444" y="3993275"/>
            <a:ext cx="7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2553296" y="3479190"/>
            <a:ext cx="5812297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Raspberry Pi 4B (ROS, IMU(6axis) Sensor control)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Arduino Uno (L298N module, Encoder wheel ticks control)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L298N module (Encoder motor control)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1482943" y="5401292"/>
            <a:ext cx="6763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2553296" y="5305425"/>
            <a:ext cx="5447260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Raspberry Pi 4B (LCD, Flame sensor control, Webcam)</a:t>
            </a:r>
            <a:endParaRPr/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6097906"/>
            <a:ext cx="86106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/>
          <p:nvPr/>
        </p:nvSpPr>
        <p:spPr>
          <a:xfrm>
            <a:off x="1309687" y="6348538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명세서</a:t>
            </a:r>
            <a:endParaRPr/>
          </a:p>
        </p:txBody>
      </p:sp>
      <p:sp>
        <p:nvSpPr>
          <p:cNvPr id="179" name="Google Shape;179;p8"/>
          <p:cNvSpPr txBox="1"/>
          <p:nvPr/>
        </p:nvSpPr>
        <p:spPr>
          <a:xfrm>
            <a:off x="2553296" y="6252999"/>
            <a:ext cx="3970895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Gantt chart, Parts list,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구상도, 계획서 등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343205" y="4155082"/>
            <a:ext cx="5822234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 txBox="1"/>
          <p:nvPr/>
        </p:nvSpPr>
        <p:spPr>
          <a:xfrm>
            <a:off x="395287" y="200025"/>
            <a:ext cx="514365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PROJECT SCOPE (2)</a:t>
            </a:r>
            <a:endParaRPr sz="5000">
              <a:solidFill>
                <a:srgbClr val="7D9F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715680" y="1317450"/>
            <a:ext cx="3012748" cy="104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D9FFD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rgbClr val="7D9FFD"/>
                </a:solidFill>
                <a:latin typeface="Calibri"/>
                <a:ea typeface="Calibri"/>
                <a:cs typeface="Calibri"/>
                <a:sym typeface="Calibri"/>
              </a:rPr>
              <a:t>Statement of work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 1-2. S/W development</a:t>
            </a:r>
            <a:endParaRPr/>
          </a:p>
        </p:txBody>
      </p:sp>
      <p:cxnSp>
        <p:nvCxnSpPr>
          <p:cNvPr id="187" name="Google Shape;187;p9"/>
          <p:cNvCxnSpPr/>
          <p:nvPr/>
        </p:nvCxnSpPr>
        <p:spPr>
          <a:xfrm>
            <a:off x="242887" y="1061799"/>
            <a:ext cx="10058400" cy="0"/>
          </a:xfrm>
          <a:prstGeom prst="straightConnector1">
            <a:avLst/>
          </a:prstGeom>
          <a:noFill/>
          <a:ln cap="flat" cmpd="sng" w="19050">
            <a:solidFill>
              <a:srgbClr val="7D9FF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" name="Google Shape;18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3202306"/>
            <a:ext cx="86106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42887" y="4772025"/>
            <a:ext cx="4256350" cy="45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 txBox="1"/>
          <p:nvPr/>
        </p:nvSpPr>
        <p:spPr>
          <a:xfrm>
            <a:off x="1441444" y="2754916"/>
            <a:ext cx="699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</a:t>
            </a:r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3266695" y="2767031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  범 위</a:t>
            </a:r>
            <a:endParaRPr/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639" y="5072340"/>
            <a:ext cx="4114648" cy="5269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1441444" y="3990163"/>
            <a:ext cx="74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Robot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 txBox="1"/>
          <p:nvPr/>
        </p:nvSpPr>
        <p:spPr>
          <a:xfrm>
            <a:off x="2553296" y="3476625"/>
            <a:ext cx="2612575" cy="129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Ubuntu 18.04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ROS(melodic) :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자율 주행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Arduino : Motor control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1475041" y="5747695"/>
            <a:ext cx="6763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2470971" y="5424884"/>
            <a:ext cx="2772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Raspbian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MJPG :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Data 스트리밍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PyQt : GUI 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371932" y="4772025"/>
            <a:ext cx="4256350" cy="4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3214687" y="4772025"/>
            <a:ext cx="4256350" cy="45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 txBox="1"/>
          <p:nvPr/>
        </p:nvSpPr>
        <p:spPr>
          <a:xfrm>
            <a:off x="5571869" y="2769841"/>
            <a:ext cx="699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</a:t>
            </a:r>
            <a:endParaRPr/>
          </a:p>
        </p:txBody>
      </p:sp>
      <p:sp>
        <p:nvSpPr>
          <p:cNvPr id="200" name="Google Shape;200;p9"/>
          <p:cNvSpPr txBox="1"/>
          <p:nvPr/>
        </p:nvSpPr>
        <p:spPr>
          <a:xfrm>
            <a:off x="5557253" y="4887674"/>
            <a:ext cx="7856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7558087" y="2767031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업 무  범 위</a:t>
            </a:r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6759887" y="3990163"/>
            <a:ext cx="3762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Azure (Cloud, Server)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Ubuntu 20.04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Apache2 (Web-Server) : HTTP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MySQL 8.0 (DB) :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이상 감지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저장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Pytorch : Deep-learning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OpenCV : </a:t>
            </a: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실시간 영상 처리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- Grafana (Dashboard)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2022-09-06T16:07:01Z</dcterms:created>
  <dc:creator>officegen</dc:creator>
</cp:coreProperties>
</file>